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12"/>
  </p:notesMasterIdLst>
  <p:sldIdLst>
    <p:sldId id="343" r:id="rId2"/>
    <p:sldId id="366" r:id="rId3"/>
    <p:sldId id="358" r:id="rId4"/>
    <p:sldId id="349" r:id="rId5"/>
    <p:sldId id="367" r:id="rId6"/>
    <p:sldId id="361" r:id="rId7"/>
    <p:sldId id="365" r:id="rId8"/>
    <p:sldId id="363" r:id="rId9"/>
    <p:sldId id="364" r:id="rId10"/>
    <p:sldId id="369" r:id="rId11"/>
  </p:sldIdLst>
  <p:sldSz cx="13439775" cy="7559675"/>
  <p:notesSz cx="6858000" cy="9926638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79" userDrawn="1">
          <p15:clr>
            <a:srgbClr val="A4A3A4"/>
          </p15:clr>
        </p15:guide>
        <p15:guide id="3" orient="horz" pos="2674" userDrawn="1">
          <p15:clr>
            <a:srgbClr val="A4A3A4"/>
          </p15:clr>
        </p15:guide>
        <p15:guide id="4" pos="195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ершанов Дмитрий Владимирович" initials="ГДВ" lastIdx="1" clrIdx="0">
    <p:extLst>
      <p:ext uri="{19B8F6BF-5375-455C-9EA6-DF929625EA0E}">
        <p15:presenceInfo xmlns:p15="http://schemas.microsoft.com/office/powerpoint/2012/main" userId="S-1-5-21-2356655543-2162514679-1277178298-12533" providerId="AD"/>
      </p:ext>
    </p:extLst>
  </p:cmAuthor>
  <p:cmAuthor id="2" name="-" initials="-" lastIdx="6" clrIdx="1">
    <p:extLst>
      <p:ext uri="{19B8F6BF-5375-455C-9EA6-DF929625EA0E}">
        <p15:presenceInfo xmlns:p15="http://schemas.microsoft.com/office/powerpoint/2012/main" userId="-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395" autoAdjust="0"/>
  </p:normalViewPr>
  <p:slideViewPr>
    <p:cSldViewPr>
      <p:cViewPr varScale="1">
        <p:scale>
          <a:sx n="97" d="100"/>
          <a:sy n="97" d="100"/>
        </p:scale>
        <p:origin x="78" y="10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30893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79"/>
        <p:guide orient="horz" pos="2674"/>
        <p:guide pos="19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FA9BE0-7F4E-4789-B1DD-ED511D0B177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4FFEE0-C6CE-4379-89CC-C6DB9A12B6F3}">
      <dgm:prSet custT="1"/>
      <dgm:spPr/>
      <dgm:t>
        <a:bodyPr/>
        <a:lstStyle/>
        <a:p>
          <a:pPr algn="just"/>
          <a:r>
            <a:rPr lang="ru-RU" sz="1400" b="1" dirty="0" smtClean="0"/>
            <a:t>вывод о степени завершенности работы по исполнению поручения с указанием причин, препятствующих своевременному исполнению, а также конкретных мер, принимаемых для обеспечения его исполнения;</a:t>
          </a:r>
          <a:endParaRPr lang="ru-RU" sz="1400" b="1" dirty="0"/>
        </a:p>
      </dgm:t>
    </dgm:pt>
    <dgm:pt modelId="{DBD4FF0C-5132-4C12-A519-2A7128A3830B}" type="parTrans" cxnId="{33D7A834-625C-4936-8D5C-B764C4596105}">
      <dgm:prSet/>
      <dgm:spPr/>
      <dgm:t>
        <a:bodyPr/>
        <a:lstStyle/>
        <a:p>
          <a:endParaRPr lang="ru-RU"/>
        </a:p>
      </dgm:t>
    </dgm:pt>
    <dgm:pt modelId="{8A83D344-2A2E-4273-82D8-A3D4228A87B5}" type="sibTrans" cxnId="{33D7A834-625C-4936-8D5C-B764C4596105}">
      <dgm:prSet/>
      <dgm:spPr/>
      <dgm:t>
        <a:bodyPr/>
        <a:lstStyle/>
        <a:p>
          <a:endParaRPr lang="ru-RU"/>
        </a:p>
      </dgm:t>
    </dgm:pt>
    <dgm:pt modelId="{1E1B61DB-7E64-47D2-B29E-3B5E78E83C6C}">
      <dgm:prSet custT="1"/>
      <dgm:spPr/>
      <dgm:t>
        <a:bodyPr/>
        <a:lstStyle/>
        <a:p>
          <a:r>
            <a:rPr lang="ru-RU" sz="1400" b="1" i="0" dirty="0" smtClean="0"/>
            <a:t>конкретные промежуточные результаты исполнения поручения, в том числе при наличии перечня принятых правовых актов с указанием их наименования и реквизитов (планируемых к принятию с указанием сроков);</a:t>
          </a:r>
          <a:endParaRPr lang="ru-RU" sz="1400" i="0" dirty="0"/>
        </a:p>
      </dgm:t>
    </dgm:pt>
    <dgm:pt modelId="{A91E0566-3103-4CE8-8FF6-03D267065911}" type="parTrans" cxnId="{6C6BDABF-F360-499F-817C-61095D61CDA9}">
      <dgm:prSet/>
      <dgm:spPr/>
      <dgm:t>
        <a:bodyPr/>
        <a:lstStyle/>
        <a:p>
          <a:endParaRPr lang="ru-RU"/>
        </a:p>
      </dgm:t>
    </dgm:pt>
    <dgm:pt modelId="{0B295087-7A4A-4BCA-BE28-EE4B68B7F159}" type="sibTrans" cxnId="{6C6BDABF-F360-499F-817C-61095D61CDA9}">
      <dgm:prSet/>
      <dgm:spPr/>
      <dgm:t>
        <a:bodyPr/>
        <a:lstStyle/>
        <a:p>
          <a:endParaRPr lang="ru-RU"/>
        </a:p>
      </dgm:t>
    </dgm:pt>
    <dgm:pt modelId="{2D9628B3-B538-427E-BA7C-ED326CCE391F}">
      <dgm:prSet custT="1"/>
      <dgm:spPr>
        <a:solidFill>
          <a:schemeClr val="accent1">
            <a:hueOff val="0"/>
            <a:satOff val="0"/>
            <a:lumOff val="0"/>
          </a:schemeClr>
        </a:solidFill>
        <a:ln>
          <a:noFill/>
        </a:ln>
      </dgm:spPr>
      <dgm:t>
        <a:bodyPr/>
        <a:lstStyle/>
        <a:p>
          <a:r>
            <a:rPr lang="ru-RU" sz="1400" b="1" dirty="0" smtClean="0"/>
            <a:t>сведения о мероприятиях, проведенных по исполнению поручения;</a:t>
          </a:r>
          <a:endParaRPr lang="ru-RU" sz="1400" dirty="0"/>
        </a:p>
      </dgm:t>
    </dgm:pt>
    <dgm:pt modelId="{DF46A3CD-9AF7-421E-BA6D-B7023BF9CDD2}" type="parTrans" cxnId="{D0943B62-BF5B-4657-9B58-ED02F7D9D415}">
      <dgm:prSet/>
      <dgm:spPr/>
      <dgm:t>
        <a:bodyPr/>
        <a:lstStyle/>
        <a:p>
          <a:endParaRPr lang="ru-RU"/>
        </a:p>
      </dgm:t>
    </dgm:pt>
    <dgm:pt modelId="{170597D8-139E-44C3-99F5-A346BEEE54B9}" type="sibTrans" cxnId="{D0943B62-BF5B-4657-9B58-ED02F7D9D415}">
      <dgm:prSet/>
      <dgm:spPr/>
      <dgm:t>
        <a:bodyPr/>
        <a:lstStyle/>
        <a:p>
          <a:endParaRPr lang="ru-RU"/>
        </a:p>
      </dgm:t>
    </dgm:pt>
    <dgm:pt modelId="{AEAD49D9-022A-48BF-BA5B-CCB99732AB85}">
      <dgm:prSet custT="1"/>
      <dgm:spPr/>
      <dgm:t>
        <a:bodyPr/>
        <a:lstStyle/>
        <a:p>
          <a:r>
            <a:rPr lang="ru-RU" sz="1400" b="1" dirty="0" smtClean="0"/>
            <a:t>предложение о продлении срока исполнения поручения с указанием даты, до которой предлагается продлить. </a:t>
          </a:r>
          <a:endParaRPr lang="ru-RU" sz="1400" b="1" dirty="0"/>
        </a:p>
      </dgm:t>
    </dgm:pt>
    <dgm:pt modelId="{CCF72D14-4835-49D4-931C-1A3DB86D18EC}" type="sibTrans" cxnId="{0F287AB4-3919-4A53-9222-2D05367E161F}">
      <dgm:prSet/>
      <dgm:spPr/>
      <dgm:t>
        <a:bodyPr/>
        <a:lstStyle/>
        <a:p>
          <a:endParaRPr lang="ru-RU"/>
        </a:p>
      </dgm:t>
    </dgm:pt>
    <dgm:pt modelId="{6850E246-56E4-43B7-AA93-651D48F371E4}" type="parTrans" cxnId="{0F287AB4-3919-4A53-9222-2D05367E161F}">
      <dgm:prSet/>
      <dgm:spPr/>
      <dgm:t>
        <a:bodyPr/>
        <a:lstStyle/>
        <a:p>
          <a:endParaRPr lang="ru-RU"/>
        </a:p>
      </dgm:t>
    </dgm:pt>
    <dgm:pt modelId="{0A049736-C468-461D-A9AB-C462604646B4}" type="pres">
      <dgm:prSet presAssocID="{9AFA9BE0-7F4E-4789-B1DD-ED511D0B177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EFA6EC5-9AF1-4ACD-B6E5-29D1549EFA58}" type="pres">
      <dgm:prSet presAssocID="{9AFA9BE0-7F4E-4789-B1DD-ED511D0B177F}" presName="Name1" presStyleCnt="0"/>
      <dgm:spPr/>
    </dgm:pt>
    <dgm:pt modelId="{705C8C10-BE47-4F30-B070-CC116BA207A1}" type="pres">
      <dgm:prSet presAssocID="{9AFA9BE0-7F4E-4789-B1DD-ED511D0B177F}" presName="cycle" presStyleCnt="0"/>
      <dgm:spPr/>
    </dgm:pt>
    <dgm:pt modelId="{63B3F677-EF55-4FED-A200-83CBF1EB8BD1}" type="pres">
      <dgm:prSet presAssocID="{9AFA9BE0-7F4E-4789-B1DD-ED511D0B177F}" presName="srcNode" presStyleLbl="node1" presStyleIdx="0" presStyleCnt="4"/>
      <dgm:spPr/>
    </dgm:pt>
    <dgm:pt modelId="{86EABA91-3C11-46FE-BFC1-F96A519558DB}" type="pres">
      <dgm:prSet presAssocID="{9AFA9BE0-7F4E-4789-B1DD-ED511D0B177F}" presName="conn" presStyleLbl="parChTrans1D2" presStyleIdx="0" presStyleCnt="1"/>
      <dgm:spPr/>
      <dgm:t>
        <a:bodyPr/>
        <a:lstStyle/>
        <a:p>
          <a:endParaRPr lang="ru-RU"/>
        </a:p>
      </dgm:t>
    </dgm:pt>
    <dgm:pt modelId="{5B70CC19-AD3A-435F-ADD2-5F03B0E41C1D}" type="pres">
      <dgm:prSet presAssocID="{9AFA9BE0-7F4E-4789-B1DD-ED511D0B177F}" presName="extraNode" presStyleLbl="node1" presStyleIdx="0" presStyleCnt="4"/>
      <dgm:spPr/>
    </dgm:pt>
    <dgm:pt modelId="{37D66588-86A1-4665-9723-52719EAAD3F5}" type="pres">
      <dgm:prSet presAssocID="{9AFA9BE0-7F4E-4789-B1DD-ED511D0B177F}" presName="dstNode" presStyleLbl="node1" presStyleIdx="0" presStyleCnt="4"/>
      <dgm:spPr/>
    </dgm:pt>
    <dgm:pt modelId="{0C4D9419-10E2-4AE3-A73D-F0E2EC84F396}" type="pres">
      <dgm:prSet presAssocID="{2D9628B3-B538-427E-BA7C-ED326CCE391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669FD9-2D2C-4773-A782-54D9EA76AC56}" type="pres">
      <dgm:prSet presAssocID="{2D9628B3-B538-427E-BA7C-ED326CCE391F}" presName="accent_1" presStyleCnt="0"/>
      <dgm:spPr/>
    </dgm:pt>
    <dgm:pt modelId="{6AFBB674-9D2D-4F66-975C-391ED3D528C5}" type="pres">
      <dgm:prSet presAssocID="{2D9628B3-B538-427E-BA7C-ED326CCE391F}" presName="accentRepeatNode" presStyleLbl="solidFgAcc1" presStyleIdx="0" presStyleCnt="4"/>
      <dgm:spPr/>
    </dgm:pt>
    <dgm:pt modelId="{41E39843-0CA0-46E6-B017-CFFEBD68276B}" type="pres">
      <dgm:prSet presAssocID="{1E1B61DB-7E64-47D2-B29E-3B5E78E83C6C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304E6A-8949-4FDF-A245-D9BDF22476C2}" type="pres">
      <dgm:prSet presAssocID="{1E1B61DB-7E64-47D2-B29E-3B5E78E83C6C}" presName="accent_2" presStyleCnt="0"/>
      <dgm:spPr/>
    </dgm:pt>
    <dgm:pt modelId="{A3DD4A15-9994-4F92-B383-EAA089B44F6A}" type="pres">
      <dgm:prSet presAssocID="{1E1B61DB-7E64-47D2-B29E-3B5E78E83C6C}" presName="accentRepeatNode" presStyleLbl="solidFgAcc1" presStyleIdx="1" presStyleCnt="4"/>
      <dgm:spPr/>
    </dgm:pt>
    <dgm:pt modelId="{8B698F51-D3DA-4D46-9136-074A97CBE745}" type="pres">
      <dgm:prSet presAssocID="{D34FFEE0-C6CE-4379-89CC-C6DB9A12B6F3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2CC70E-3129-4B09-9A9C-43559F510751}" type="pres">
      <dgm:prSet presAssocID="{D34FFEE0-C6CE-4379-89CC-C6DB9A12B6F3}" presName="accent_3" presStyleCnt="0"/>
      <dgm:spPr/>
    </dgm:pt>
    <dgm:pt modelId="{26C10A84-B251-4F5F-A15B-DA22A2C1DE8A}" type="pres">
      <dgm:prSet presAssocID="{D34FFEE0-C6CE-4379-89CC-C6DB9A12B6F3}" presName="accentRepeatNode" presStyleLbl="solidFgAcc1" presStyleIdx="2" presStyleCnt="4"/>
      <dgm:spPr/>
    </dgm:pt>
    <dgm:pt modelId="{FDC87847-BA75-4F99-B22A-C33E28624A70}" type="pres">
      <dgm:prSet presAssocID="{AEAD49D9-022A-48BF-BA5B-CCB99732AB8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384044-4059-42E9-9C19-6ED8A386B300}" type="pres">
      <dgm:prSet presAssocID="{AEAD49D9-022A-48BF-BA5B-CCB99732AB85}" presName="accent_4" presStyleCnt="0"/>
      <dgm:spPr/>
    </dgm:pt>
    <dgm:pt modelId="{9236E807-9FB8-46E2-B9C4-78E961097E5E}" type="pres">
      <dgm:prSet presAssocID="{AEAD49D9-022A-48BF-BA5B-CCB99732AB85}" presName="accentRepeatNode" presStyleLbl="solidFgAcc1" presStyleIdx="3" presStyleCnt="4"/>
      <dgm:spPr/>
    </dgm:pt>
  </dgm:ptLst>
  <dgm:cxnLst>
    <dgm:cxn modelId="{6D9BD164-A7B5-49E6-8832-8ECE557C4C40}" type="presOf" srcId="{D34FFEE0-C6CE-4379-89CC-C6DB9A12B6F3}" destId="{8B698F51-D3DA-4D46-9136-074A97CBE745}" srcOrd="0" destOrd="0" presId="urn:microsoft.com/office/officeart/2008/layout/VerticalCurvedList"/>
    <dgm:cxn modelId="{D0943B62-BF5B-4657-9B58-ED02F7D9D415}" srcId="{9AFA9BE0-7F4E-4789-B1DD-ED511D0B177F}" destId="{2D9628B3-B538-427E-BA7C-ED326CCE391F}" srcOrd="0" destOrd="0" parTransId="{DF46A3CD-9AF7-421E-BA6D-B7023BF9CDD2}" sibTransId="{170597D8-139E-44C3-99F5-A346BEEE54B9}"/>
    <dgm:cxn modelId="{4705CB54-ECBB-4B34-8D00-B48F1E45934E}" type="presOf" srcId="{170597D8-139E-44C3-99F5-A346BEEE54B9}" destId="{86EABA91-3C11-46FE-BFC1-F96A519558DB}" srcOrd="0" destOrd="0" presId="urn:microsoft.com/office/officeart/2008/layout/VerticalCurvedList"/>
    <dgm:cxn modelId="{DC9BD586-6C1C-4A94-A72D-4C2C9937ECDF}" type="presOf" srcId="{2D9628B3-B538-427E-BA7C-ED326CCE391F}" destId="{0C4D9419-10E2-4AE3-A73D-F0E2EC84F396}" srcOrd="0" destOrd="0" presId="urn:microsoft.com/office/officeart/2008/layout/VerticalCurvedList"/>
    <dgm:cxn modelId="{19677FAF-FC12-4E67-AE3F-3F34E9975B68}" type="presOf" srcId="{AEAD49D9-022A-48BF-BA5B-CCB99732AB85}" destId="{FDC87847-BA75-4F99-B22A-C33E28624A70}" srcOrd="0" destOrd="0" presId="urn:microsoft.com/office/officeart/2008/layout/VerticalCurvedList"/>
    <dgm:cxn modelId="{4AB01FBC-3BC7-43D6-AF21-C16B8F1CA3EB}" type="presOf" srcId="{9AFA9BE0-7F4E-4789-B1DD-ED511D0B177F}" destId="{0A049736-C468-461D-A9AB-C462604646B4}" srcOrd="0" destOrd="0" presId="urn:microsoft.com/office/officeart/2008/layout/VerticalCurvedList"/>
    <dgm:cxn modelId="{0F287AB4-3919-4A53-9222-2D05367E161F}" srcId="{9AFA9BE0-7F4E-4789-B1DD-ED511D0B177F}" destId="{AEAD49D9-022A-48BF-BA5B-CCB99732AB85}" srcOrd="3" destOrd="0" parTransId="{6850E246-56E4-43B7-AA93-651D48F371E4}" sibTransId="{CCF72D14-4835-49D4-931C-1A3DB86D18EC}"/>
    <dgm:cxn modelId="{33D7A834-625C-4936-8D5C-B764C4596105}" srcId="{9AFA9BE0-7F4E-4789-B1DD-ED511D0B177F}" destId="{D34FFEE0-C6CE-4379-89CC-C6DB9A12B6F3}" srcOrd="2" destOrd="0" parTransId="{DBD4FF0C-5132-4C12-A519-2A7128A3830B}" sibTransId="{8A83D344-2A2E-4273-82D8-A3D4228A87B5}"/>
    <dgm:cxn modelId="{6C6BDABF-F360-499F-817C-61095D61CDA9}" srcId="{9AFA9BE0-7F4E-4789-B1DD-ED511D0B177F}" destId="{1E1B61DB-7E64-47D2-B29E-3B5E78E83C6C}" srcOrd="1" destOrd="0" parTransId="{A91E0566-3103-4CE8-8FF6-03D267065911}" sibTransId="{0B295087-7A4A-4BCA-BE28-EE4B68B7F159}"/>
    <dgm:cxn modelId="{AA382F51-2C06-43A8-AB0D-36EEBEAE9827}" type="presOf" srcId="{1E1B61DB-7E64-47D2-B29E-3B5E78E83C6C}" destId="{41E39843-0CA0-46E6-B017-CFFEBD68276B}" srcOrd="0" destOrd="0" presId="urn:microsoft.com/office/officeart/2008/layout/VerticalCurvedList"/>
    <dgm:cxn modelId="{FDAEF44F-2BE5-485D-AB25-530073E0AF72}" type="presParOf" srcId="{0A049736-C468-461D-A9AB-C462604646B4}" destId="{AEFA6EC5-9AF1-4ACD-B6E5-29D1549EFA58}" srcOrd="0" destOrd="0" presId="urn:microsoft.com/office/officeart/2008/layout/VerticalCurvedList"/>
    <dgm:cxn modelId="{8CF3FF8A-493F-4386-B416-D9D5BDEA934E}" type="presParOf" srcId="{AEFA6EC5-9AF1-4ACD-B6E5-29D1549EFA58}" destId="{705C8C10-BE47-4F30-B070-CC116BA207A1}" srcOrd="0" destOrd="0" presId="urn:microsoft.com/office/officeart/2008/layout/VerticalCurvedList"/>
    <dgm:cxn modelId="{4A9ADE58-2DD7-46D6-BD6B-19AE581C768C}" type="presParOf" srcId="{705C8C10-BE47-4F30-B070-CC116BA207A1}" destId="{63B3F677-EF55-4FED-A200-83CBF1EB8BD1}" srcOrd="0" destOrd="0" presId="urn:microsoft.com/office/officeart/2008/layout/VerticalCurvedList"/>
    <dgm:cxn modelId="{316E9BA0-CA3D-486A-85C4-4132C5AA8B46}" type="presParOf" srcId="{705C8C10-BE47-4F30-B070-CC116BA207A1}" destId="{86EABA91-3C11-46FE-BFC1-F96A519558DB}" srcOrd="1" destOrd="0" presId="urn:microsoft.com/office/officeart/2008/layout/VerticalCurvedList"/>
    <dgm:cxn modelId="{0A0DF48C-6957-4A0A-AF30-30A41C9FB7F2}" type="presParOf" srcId="{705C8C10-BE47-4F30-B070-CC116BA207A1}" destId="{5B70CC19-AD3A-435F-ADD2-5F03B0E41C1D}" srcOrd="2" destOrd="0" presId="urn:microsoft.com/office/officeart/2008/layout/VerticalCurvedList"/>
    <dgm:cxn modelId="{5AE4AA83-DF4D-4B8F-A0E1-47FC1F768F6A}" type="presParOf" srcId="{705C8C10-BE47-4F30-B070-CC116BA207A1}" destId="{37D66588-86A1-4665-9723-52719EAAD3F5}" srcOrd="3" destOrd="0" presId="urn:microsoft.com/office/officeart/2008/layout/VerticalCurvedList"/>
    <dgm:cxn modelId="{7177FF14-2E6E-4726-B14C-6CE37852A616}" type="presParOf" srcId="{AEFA6EC5-9AF1-4ACD-B6E5-29D1549EFA58}" destId="{0C4D9419-10E2-4AE3-A73D-F0E2EC84F396}" srcOrd="1" destOrd="0" presId="urn:microsoft.com/office/officeart/2008/layout/VerticalCurvedList"/>
    <dgm:cxn modelId="{9D1DB411-DF96-4C86-AA59-09AA33251B98}" type="presParOf" srcId="{AEFA6EC5-9AF1-4ACD-B6E5-29D1549EFA58}" destId="{4D669FD9-2D2C-4773-A782-54D9EA76AC56}" srcOrd="2" destOrd="0" presId="urn:microsoft.com/office/officeart/2008/layout/VerticalCurvedList"/>
    <dgm:cxn modelId="{334C52A4-2326-43FD-8CD6-CA44E6ECE946}" type="presParOf" srcId="{4D669FD9-2D2C-4773-A782-54D9EA76AC56}" destId="{6AFBB674-9D2D-4F66-975C-391ED3D528C5}" srcOrd="0" destOrd="0" presId="urn:microsoft.com/office/officeart/2008/layout/VerticalCurvedList"/>
    <dgm:cxn modelId="{8AC5B338-180D-4CF7-B406-DF385CD4BBC2}" type="presParOf" srcId="{AEFA6EC5-9AF1-4ACD-B6E5-29D1549EFA58}" destId="{41E39843-0CA0-46E6-B017-CFFEBD68276B}" srcOrd="3" destOrd="0" presId="urn:microsoft.com/office/officeart/2008/layout/VerticalCurvedList"/>
    <dgm:cxn modelId="{4D3B2BE6-4EFB-4B37-BBE8-D84237E38A13}" type="presParOf" srcId="{AEFA6EC5-9AF1-4ACD-B6E5-29D1549EFA58}" destId="{CC304E6A-8949-4FDF-A245-D9BDF22476C2}" srcOrd="4" destOrd="0" presId="urn:microsoft.com/office/officeart/2008/layout/VerticalCurvedList"/>
    <dgm:cxn modelId="{AE9A50E6-5B8E-47DB-8F03-5F797B293323}" type="presParOf" srcId="{CC304E6A-8949-4FDF-A245-D9BDF22476C2}" destId="{A3DD4A15-9994-4F92-B383-EAA089B44F6A}" srcOrd="0" destOrd="0" presId="urn:microsoft.com/office/officeart/2008/layout/VerticalCurvedList"/>
    <dgm:cxn modelId="{1BD50616-0555-4377-ADA6-111B771E24EE}" type="presParOf" srcId="{AEFA6EC5-9AF1-4ACD-B6E5-29D1549EFA58}" destId="{8B698F51-D3DA-4D46-9136-074A97CBE745}" srcOrd="5" destOrd="0" presId="urn:microsoft.com/office/officeart/2008/layout/VerticalCurvedList"/>
    <dgm:cxn modelId="{AD1A4420-CB62-44CD-A888-B5CC635BB346}" type="presParOf" srcId="{AEFA6EC5-9AF1-4ACD-B6E5-29D1549EFA58}" destId="{AA2CC70E-3129-4B09-9A9C-43559F510751}" srcOrd="6" destOrd="0" presId="urn:microsoft.com/office/officeart/2008/layout/VerticalCurvedList"/>
    <dgm:cxn modelId="{F7AEE90E-D7D2-4C10-A34C-6F56764B3FE8}" type="presParOf" srcId="{AA2CC70E-3129-4B09-9A9C-43559F510751}" destId="{26C10A84-B251-4F5F-A15B-DA22A2C1DE8A}" srcOrd="0" destOrd="0" presId="urn:microsoft.com/office/officeart/2008/layout/VerticalCurvedList"/>
    <dgm:cxn modelId="{129C37EA-D220-48EB-B512-7BAF2FBE4024}" type="presParOf" srcId="{AEFA6EC5-9AF1-4ACD-B6E5-29D1549EFA58}" destId="{FDC87847-BA75-4F99-B22A-C33E28624A70}" srcOrd="7" destOrd="0" presId="urn:microsoft.com/office/officeart/2008/layout/VerticalCurvedList"/>
    <dgm:cxn modelId="{18E2DB83-3FE8-4A1E-86EF-8F3F1E115696}" type="presParOf" srcId="{AEFA6EC5-9AF1-4ACD-B6E5-29D1549EFA58}" destId="{EA384044-4059-42E9-9C19-6ED8A386B300}" srcOrd="8" destOrd="0" presId="urn:microsoft.com/office/officeart/2008/layout/VerticalCurvedList"/>
    <dgm:cxn modelId="{3C956F0B-5EE8-4667-BFC7-8B61FB7425A8}" type="presParOf" srcId="{EA384044-4059-42E9-9C19-6ED8A386B300}" destId="{9236E807-9FB8-46E2-B9C4-78E961097E5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EABA91-3C11-46FE-BFC1-F96A519558DB}">
      <dsp:nvSpPr>
        <dsp:cNvPr id="0" name=""/>
        <dsp:cNvSpPr/>
      </dsp:nvSpPr>
      <dsp:spPr>
        <a:xfrm>
          <a:off x="-4835326" y="-741045"/>
          <a:ext cx="5759096" cy="5759096"/>
        </a:xfrm>
        <a:prstGeom prst="blockArc">
          <a:avLst>
            <a:gd name="adj1" fmla="val 18900000"/>
            <a:gd name="adj2" fmla="val 2700000"/>
            <a:gd name="adj3" fmla="val 37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4D9419-10E2-4AE3-A73D-F0E2EC84F396}">
      <dsp:nvSpPr>
        <dsp:cNvPr id="0" name=""/>
        <dsp:cNvSpPr/>
      </dsp:nvSpPr>
      <dsp:spPr>
        <a:xfrm>
          <a:off x="483773" y="328816"/>
          <a:ext cx="9493816" cy="657974"/>
        </a:xfrm>
        <a:prstGeom prst="rect">
          <a:avLst/>
        </a:prstGeom>
        <a:solidFill>
          <a:schemeClr val="accent1">
            <a:hueOff val="0"/>
            <a:satOff val="0"/>
            <a:lum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2267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сведения о мероприятиях, проведенных по исполнению поручения;</a:t>
          </a:r>
          <a:endParaRPr lang="ru-RU" sz="1400" kern="1200" dirty="0"/>
        </a:p>
      </dsp:txBody>
      <dsp:txXfrm>
        <a:off x="483773" y="328816"/>
        <a:ext cx="9493816" cy="657974"/>
      </dsp:txXfrm>
    </dsp:sp>
    <dsp:sp modelId="{6AFBB674-9D2D-4F66-975C-391ED3D528C5}">
      <dsp:nvSpPr>
        <dsp:cNvPr id="0" name=""/>
        <dsp:cNvSpPr/>
      </dsp:nvSpPr>
      <dsp:spPr>
        <a:xfrm>
          <a:off x="72539" y="246569"/>
          <a:ext cx="822468" cy="8224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E39843-0CA0-46E6-B017-CFFEBD68276B}">
      <dsp:nvSpPr>
        <dsp:cNvPr id="0" name=""/>
        <dsp:cNvSpPr/>
      </dsp:nvSpPr>
      <dsp:spPr>
        <a:xfrm>
          <a:off x="861005" y="1315949"/>
          <a:ext cx="9116584" cy="6579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2267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/>
            <a:t>конкретные промежуточные результаты исполнения поручения, в том числе при наличии перечня принятых правовых актов с указанием их наименования и реквизитов (планируемых к принятию с указанием сроков);</a:t>
          </a:r>
          <a:endParaRPr lang="ru-RU" sz="1400" i="0" kern="1200" dirty="0"/>
        </a:p>
      </dsp:txBody>
      <dsp:txXfrm>
        <a:off x="861005" y="1315949"/>
        <a:ext cx="9116584" cy="657974"/>
      </dsp:txXfrm>
    </dsp:sp>
    <dsp:sp modelId="{A3DD4A15-9994-4F92-B383-EAA089B44F6A}">
      <dsp:nvSpPr>
        <dsp:cNvPr id="0" name=""/>
        <dsp:cNvSpPr/>
      </dsp:nvSpPr>
      <dsp:spPr>
        <a:xfrm>
          <a:off x="449771" y="1233702"/>
          <a:ext cx="822468" cy="8224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698F51-D3DA-4D46-9136-074A97CBE745}">
      <dsp:nvSpPr>
        <dsp:cNvPr id="0" name=""/>
        <dsp:cNvSpPr/>
      </dsp:nvSpPr>
      <dsp:spPr>
        <a:xfrm>
          <a:off x="861005" y="2303082"/>
          <a:ext cx="9116584" cy="6579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2267" tIns="35560" rIns="35560" bIns="3556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вывод о степени завершенности работы по исполнению поручения с указанием причин, препятствующих своевременному исполнению, а также конкретных мер, принимаемых для обеспечения его исполнения;</a:t>
          </a:r>
          <a:endParaRPr lang="ru-RU" sz="1400" b="1" kern="1200" dirty="0"/>
        </a:p>
      </dsp:txBody>
      <dsp:txXfrm>
        <a:off x="861005" y="2303082"/>
        <a:ext cx="9116584" cy="657974"/>
      </dsp:txXfrm>
    </dsp:sp>
    <dsp:sp modelId="{26C10A84-B251-4F5F-A15B-DA22A2C1DE8A}">
      <dsp:nvSpPr>
        <dsp:cNvPr id="0" name=""/>
        <dsp:cNvSpPr/>
      </dsp:nvSpPr>
      <dsp:spPr>
        <a:xfrm>
          <a:off x="449771" y="2220835"/>
          <a:ext cx="822468" cy="8224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C87847-BA75-4F99-B22A-C33E28624A70}">
      <dsp:nvSpPr>
        <dsp:cNvPr id="0" name=""/>
        <dsp:cNvSpPr/>
      </dsp:nvSpPr>
      <dsp:spPr>
        <a:xfrm>
          <a:off x="483773" y="3290215"/>
          <a:ext cx="9493816" cy="6579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2267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предложение о продлении срока исполнения поручения с указанием даты, до которой предлагается продлить. </a:t>
          </a:r>
          <a:endParaRPr lang="ru-RU" sz="1400" b="1" kern="1200" dirty="0"/>
        </a:p>
      </dsp:txBody>
      <dsp:txXfrm>
        <a:off x="483773" y="3290215"/>
        <a:ext cx="9493816" cy="657974"/>
      </dsp:txXfrm>
    </dsp:sp>
    <dsp:sp modelId="{9236E807-9FB8-46E2-B9C4-78E961097E5E}">
      <dsp:nvSpPr>
        <dsp:cNvPr id="0" name=""/>
        <dsp:cNvSpPr/>
      </dsp:nvSpPr>
      <dsp:spPr>
        <a:xfrm>
          <a:off x="72539" y="3207968"/>
          <a:ext cx="822468" cy="8224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650" y="754063"/>
            <a:ext cx="6613525" cy="372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512" y="4714971"/>
            <a:ext cx="5485536" cy="4465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975352" cy="4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1208" y="0"/>
            <a:ext cx="2975352" cy="4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429937"/>
            <a:ext cx="2975352" cy="4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81208" y="9429937"/>
            <a:ext cx="2975352" cy="4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fld id="{F591AD6D-0AB6-45B2-829C-D11B3A7002E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43441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650" y="754063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63382" algn="l"/>
                <a:tab pos="1326764" algn="l"/>
                <a:tab pos="1990146" algn="l"/>
                <a:tab pos="2653528" algn="l"/>
              </a:tabLst>
              <a:defRPr/>
            </a:pPr>
            <a:fld id="{F591AD6D-0AB6-45B2-829C-D11B3A7002E9}" type="slidenum">
              <a:rPr kumimoji="0" lang="ru-RU" altLang="ru-RU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" panose="020B0503020204020204" pitchFamily="34" charset="-122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663382" algn="l"/>
                  <a:tab pos="1326764" algn="l"/>
                  <a:tab pos="1990146" algn="l"/>
                  <a:tab pos="2653528" algn="l"/>
                </a:tabLst>
                <a:defRPr/>
              </a:pPr>
              <a:t>2</a:t>
            </a:fld>
            <a:endParaRPr kumimoji="0" lang="ru-RU" altLang="ru-RU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9019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650" y="754063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91AD6D-0AB6-45B2-829C-D11B3A7002E9}" type="slidenum">
              <a:rPr lang="ru-RU" altLang="ru-RU" smtClean="0"/>
              <a:pPr/>
              <a:t>3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4380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650" y="754063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91AD6D-0AB6-45B2-829C-D11B3A7002E9}" type="slidenum">
              <a:rPr lang="ru-RU" altLang="ru-RU" smtClean="0"/>
              <a:pPr/>
              <a:t>4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29441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650" y="754063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63382" algn="l"/>
                <a:tab pos="1326764" algn="l"/>
                <a:tab pos="1990146" algn="l"/>
                <a:tab pos="2653528" algn="l"/>
              </a:tabLst>
              <a:defRPr/>
            </a:pPr>
            <a:fld id="{F591AD6D-0AB6-45B2-829C-D11B3A7002E9}" type="slidenum">
              <a:rPr kumimoji="0" lang="ru-RU" altLang="ru-RU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" panose="020B0503020204020204" pitchFamily="34" charset="-122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663382" algn="l"/>
                  <a:tab pos="1326764" algn="l"/>
                  <a:tab pos="1990146" algn="l"/>
                  <a:tab pos="2653528" algn="l"/>
                </a:tabLst>
                <a:defRPr/>
              </a:pPr>
              <a:t>5</a:t>
            </a:fld>
            <a:endParaRPr kumimoji="0" lang="ru-RU" altLang="ru-RU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855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650" y="754063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63382" algn="l"/>
                <a:tab pos="1326764" algn="l"/>
                <a:tab pos="1990146" algn="l"/>
                <a:tab pos="2653528" algn="l"/>
              </a:tabLst>
              <a:defRPr/>
            </a:pPr>
            <a:fld id="{F591AD6D-0AB6-45B2-829C-D11B3A7002E9}" type="slidenum">
              <a:rPr kumimoji="0" lang="ru-RU" altLang="ru-RU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" panose="020B0503020204020204" pitchFamily="34" charset="-122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663382" algn="l"/>
                  <a:tab pos="1326764" algn="l"/>
                  <a:tab pos="1990146" algn="l"/>
                  <a:tab pos="2653528" algn="l"/>
                </a:tabLst>
                <a:defRPr/>
              </a:pPr>
              <a:t>6</a:t>
            </a:fld>
            <a:endParaRPr kumimoji="0" lang="ru-RU" altLang="ru-RU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4807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650" y="754063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63382" algn="l"/>
                <a:tab pos="1326764" algn="l"/>
                <a:tab pos="1990146" algn="l"/>
                <a:tab pos="2653528" algn="l"/>
              </a:tabLst>
              <a:defRPr/>
            </a:pPr>
            <a:fld id="{F591AD6D-0AB6-45B2-829C-D11B3A7002E9}" type="slidenum">
              <a:rPr kumimoji="0" lang="ru-RU" altLang="ru-RU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" panose="020B0503020204020204" pitchFamily="34" charset="-122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663382" algn="l"/>
                  <a:tab pos="1326764" algn="l"/>
                  <a:tab pos="1990146" algn="l"/>
                  <a:tab pos="2653528" algn="l"/>
                </a:tabLst>
                <a:defRPr/>
              </a:pPr>
              <a:t>7</a:t>
            </a:fld>
            <a:endParaRPr kumimoji="0" lang="ru-RU" altLang="ru-RU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6403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2918875"/>
            <a:ext cx="5249912" cy="4640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3498" y="-1019"/>
            <a:ext cx="13443273" cy="756069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200986" y="1907449"/>
            <a:ext cx="8302300" cy="1327524"/>
          </a:xfrm>
        </p:spPr>
        <p:txBody>
          <a:bodyPr bIns="10079" anchor="b"/>
          <a:lstStyle>
            <a:lvl1pPr>
              <a:defRPr sz="466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781796" y="2723739"/>
            <a:ext cx="9570006" cy="362947"/>
          </a:xfrm>
        </p:spPr>
        <p:txBody>
          <a:bodyPr tIns="10079">
            <a:normAutofit/>
          </a:bodyPr>
          <a:lstStyle>
            <a:lvl1pPr marL="0" indent="0" algn="l">
              <a:buNone/>
              <a:defRPr kumimoji="0" lang="en-US" sz="2000" b="0" i="0" u="none" strike="noStrike" kern="1200" cap="all" spc="588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6718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43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15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87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59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031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703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375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November 11,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November 11,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43837" y="302739"/>
            <a:ext cx="3023950" cy="51570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1989" y="302739"/>
            <a:ext cx="8847851" cy="51570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November 11,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November 11,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3498" y="-1019"/>
            <a:ext cx="13443273" cy="756069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1" y="2918875"/>
            <a:ext cx="5249912" cy="46408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204346" y="1903409"/>
            <a:ext cx="8305781" cy="1331055"/>
          </a:xfrm>
        </p:spPr>
        <p:txBody>
          <a:bodyPr bIns="10079" anchor="b"/>
          <a:lstStyle>
            <a:lvl1pPr algn="l">
              <a:defRPr kumimoji="0" lang="en-US" sz="4666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787490" y="2720848"/>
            <a:ext cx="9569120" cy="36286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2000" b="0" i="0" u="none" strike="noStrike" kern="1200" cap="all" spc="588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671895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2pPr>
            <a:lvl3pPr marL="134379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1568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8757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35947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403136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7032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37515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November 11,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9580" y="1209548"/>
            <a:ext cx="4703922" cy="4092304"/>
          </a:xfrm>
        </p:spPr>
        <p:txBody>
          <a:bodyPr/>
          <a:lstStyle>
            <a:lvl1pPr>
              <a:defRPr sz="4133"/>
            </a:lvl1pPr>
            <a:lvl2pPr>
              <a:defRPr sz="3466"/>
            </a:lvl2pPr>
            <a:lvl3pPr>
              <a:defRPr sz="2933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8044" y="1209548"/>
            <a:ext cx="4703922" cy="4092304"/>
          </a:xfrm>
        </p:spPr>
        <p:txBody>
          <a:bodyPr/>
          <a:lstStyle>
            <a:lvl1pPr>
              <a:defRPr sz="4133"/>
            </a:lvl1pPr>
            <a:lvl2pPr>
              <a:defRPr sz="3466"/>
            </a:lvl2pPr>
            <a:lvl3pPr>
              <a:defRPr sz="2933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November 11, 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9580" y="1209548"/>
            <a:ext cx="4703922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2000" b="0" kern="1200" cap="all" spc="588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671895" indent="0">
              <a:buNone/>
              <a:defRPr sz="2933" b="1"/>
            </a:lvl2pPr>
            <a:lvl3pPr marL="1343790" indent="0">
              <a:buNone/>
              <a:defRPr sz="2666" b="1"/>
            </a:lvl3pPr>
            <a:lvl4pPr marL="2015685" indent="0">
              <a:buNone/>
              <a:defRPr sz="2400" b="1"/>
            </a:lvl4pPr>
            <a:lvl5pPr marL="2687579" indent="0">
              <a:buNone/>
              <a:defRPr sz="2400" b="1"/>
            </a:lvl5pPr>
            <a:lvl6pPr marL="3359475" indent="0">
              <a:buNone/>
              <a:defRPr sz="2400" b="1"/>
            </a:lvl6pPr>
            <a:lvl7pPr marL="4031369" indent="0">
              <a:buNone/>
              <a:defRPr sz="2400" b="1"/>
            </a:lvl7pPr>
            <a:lvl8pPr marL="4703264" indent="0">
              <a:buNone/>
              <a:defRPr sz="2400" b="1"/>
            </a:lvl8pPr>
            <a:lvl9pPr marL="5375158" indent="0">
              <a:buNone/>
              <a:defRPr sz="2400" b="1"/>
            </a:lvl9pPr>
          </a:lstStyle>
          <a:p>
            <a:pPr marL="0" lvl="0" indent="0" algn="l" defTabSz="13437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3980" y="1875973"/>
            <a:ext cx="4703922" cy="3427053"/>
          </a:xfrm>
        </p:spPr>
        <p:txBody>
          <a:bodyPr/>
          <a:lstStyle>
            <a:lvl1pPr>
              <a:defRPr sz="3466"/>
            </a:lvl1pPr>
            <a:lvl2pPr>
              <a:defRPr sz="2933"/>
            </a:lvl2pPr>
            <a:lvl3pPr>
              <a:defRPr sz="2666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08044" y="1209548"/>
            <a:ext cx="4703922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2000" b="0" kern="1200" cap="all" spc="588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671895" indent="0">
              <a:buNone/>
              <a:defRPr sz="2933" b="1"/>
            </a:lvl2pPr>
            <a:lvl3pPr marL="1343790" indent="0">
              <a:buNone/>
              <a:defRPr sz="2666" b="1"/>
            </a:lvl3pPr>
            <a:lvl4pPr marL="2015685" indent="0">
              <a:buNone/>
              <a:defRPr sz="2400" b="1"/>
            </a:lvl4pPr>
            <a:lvl5pPr marL="2687579" indent="0">
              <a:buNone/>
              <a:defRPr sz="2400" b="1"/>
            </a:lvl5pPr>
            <a:lvl6pPr marL="3359475" indent="0">
              <a:buNone/>
              <a:defRPr sz="2400" b="1"/>
            </a:lvl6pPr>
            <a:lvl7pPr marL="4031369" indent="0">
              <a:buNone/>
              <a:defRPr sz="2400" b="1"/>
            </a:lvl7pPr>
            <a:lvl8pPr marL="4703264" indent="0">
              <a:buNone/>
              <a:defRPr sz="2400" b="1"/>
            </a:lvl8pPr>
            <a:lvl9pPr marL="5375158" indent="0">
              <a:buNone/>
              <a:defRPr sz="2400" b="1"/>
            </a:lvl9pPr>
          </a:lstStyle>
          <a:p>
            <a:pPr marL="0" lvl="0" indent="0" algn="l" defTabSz="13437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08044" y="1875973"/>
            <a:ext cx="4703922" cy="3427053"/>
          </a:xfrm>
        </p:spPr>
        <p:txBody>
          <a:bodyPr/>
          <a:lstStyle>
            <a:lvl1pPr>
              <a:defRPr sz="3466"/>
            </a:lvl1pPr>
            <a:lvl2pPr>
              <a:defRPr sz="2933"/>
            </a:lvl2pPr>
            <a:lvl3pPr>
              <a:defRPr sz="2666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November 11, 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November 11,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November 11, 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2918875"/>
            <a:ext cx="5249912" cy="4640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1897070" y="-1897067"/>
            <a:ext cx="7559675" cy="11353814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marL="0" algn="ctr" defTabSz="1343790" rtl="0" eaLnBrk="1" latinLnBrk="0" hangingPunct="1"/>
            <a:endParaRPr lang="en-US" sz="2666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153684" y="1737362"/>
            <a:ext cx="7660671" cy="1200892"/>
          </a:xfrm>
        </p:spPr>
        <p:txBody>
          <a:bodyPr bIns="0" anchor="b"/>
          <a:lstStyle>
            <a:lvl1pPr algn="l">
              <a:defRPr kumimoji="0" lang="en-US" sz="4133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0853" y="2886866"/>
            <a:ext cx="5596642" cy="3664852"/>
          </a:xfrm>
        </p:spPr>
        <p:txBody>
          <a:bodyPr/>
          <a:lstStyle>
            <a:lvl1pPr>
              <a:defRPr sz="4666"/>
            </a:lvl1pPr>
            <a:lvl2pPr>
              <a:defRPr sz="4133"/>
            </a:lvl2pPr>
            <a:lvl3pPr>
              <a:defRPr sz="3466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907722" y="2483940"/>
            <a:ext cx="8517089" cy="687088"/>
          </a:xfrm>
        </p:spPr>
        <p:txBody>
          <a:bodyPr>
            <a:normAutofit/>
          </a:bodyPr>
          <a:lstStyle>
            <a:lvl1pPr marL="0" indent="0">
              <a:buNone/>
              <a:defRPr 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71895" indent="0">
              <a:buNone/>
              <a:defRPr sz="1733"/>
            </a:lvl2pPr>
            <a:lvl3pPr marL="1343790" indent="0">
              <a:buNone/>
              <a:defRPr sz="1467"/>
            </a:lvl3pPr>
            <a:lvl4pPr marL="2015685" indent="0">
              <a:buNone/>
              <a:defRPr sz="1333"/>
            </a:lvl4pPr>
            <a:lvl5pPr marL="2687579" indent="0">
              <a:buNone/>
              <a:defRPr sz="1333"/>
            </a:lvl5pPr>
            <a:lvl6pPr marL="3359475" indent="0">
              <a:buNone/>
              <a:defRPr sz="1333"/>
            </a:lvl6pPr>
            <a:lvl7pPr marL="4031369" indent="0">
              <a:buNone/>
              <a:defRPr sz="1333"/>
            </a:lvl7pPr>
            <a:lvl8pPr marL="4703264" indent="0">
              <a:buNone/>
              <a:defRPr sz="1333"/>
            </a:lvl8pPr>
            <a:lvl9pPr marL="5375158" indent="0">
              <a:buNone/>
              <a:defRPr sz="1333"/>
            </a:lvl9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ts val="441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November 11, 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981951" y="1"/>
            <a:ext cx="10457824" cy="7559675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201589" anchor="ctr"/>
          <a:lstStyle>
            <a:lvl1pPr algn="r"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2918875"/>
            <a:ext cx="5249912" cy="4640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1" y="5564761"/>
            <a:ext cx="5249912" cy="1994914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986520" y="1893227"/>
            <a:ext cx="8063865" cy="956196"/>
          </a:xfrm>
        </p:spPr>
        <p:txBody>
          <a:bodyPr anchor="b"/>
          <a:lstStyle>
            <a:lvl1pPr algn="l">
              <a:defRPr sz="4133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680678" y="2403630"/>
            <a:ext cx="8960650" cy="816445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671895" indent="0">
              <a:buNone/>
              <a:defRPr sz="1733"/>
            </a:lvl2pPr>
            <a:lvl3pPr marL="1343790" indent="0">
              <a:buNone/>
              <a:defRPr sz="1467"/>
            </a:lvl3pPr>
            <a:lvl4pPr marL="2015685" indent="0">
              <a:buNone/>
              <a:defRPr sz="1333"/>
            </a:lvl4pPr>
            <a:lvl5pPr marL="2687579" indent="0">
              <a:buNone/>
              <a:defRPr sz="1333"/>
            </a:lvl5pPr>
            <a:lvl6pPr marL="3359475" indent="0">
              <a:buNone/>
              <a:defRPr sz="1333"/>
            </a:lvl6pPr>
            <a:lvl7pPr marL="4031369" indent="0">
              <a:buNone/>
              <a:defRPr sz="1333"/>
            </a:lvl7pPr>
            <a:lvl8pPr marL="4703264" indent="0">
              <a:buNone/>
              <a:defRPr sz="1333"/>
            </a:lvl8pPr>
            <a:lvl9pPr marL="5375158" indent="0">
              <a:buNone/>
              <a:defRPr sz="133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November 11, 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500" y="5567388"/>
            <a:ext cx="5253413" cy="1992289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3498" y="5568115"/>
            <a:ext cx="13443273" cy="1991562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9579" y="403183"/>
            <a:ext cx="11054215" cy="604774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9579" y="1213240"/>
            <a:ext cx="11054215" cy="3946121"/>
          </a:xfrm>
          <a:prstGeom prst="rect">
            <a:avLst/>
          </a:prstGeom>
        </p:spPr>
        <p:txBody>
          <a:bodyPr vert="horz" lIns="100794" tIns="50397" rIns="100794" bIns="5039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95676" y="6471082"/>
            <a:ext cx="3198667" cy="221750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l">
              <a:defRPr sz="1733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November 11,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70013" y="6928184"/>
            <a:ext cx="6943884" cy="302387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r">
              <a:defRPr sz="1467" cap="all" spc="293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347776" y="6802189"/>
            <a:ext cx="739187" cy="554376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10079" tIns="10079" rIns="10079" bIns="10079" rtlCol="0" anchor="ctr">
            <a:norm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43790" rtl="0" eaLnBrk="1" latinLnBrk="0" hangingPunct="1">
        <a:spcBef>
          <a:spcPct val="0"/>
        </a:spcBef>
        <a:buNone/>
        <a:defRPr sz="4133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922" indent="-503922" algn="l" defTabSz="1343790" rtl="0" eaLnBrk="1" latinLnBrk="0" hangingPunct="1">
        <a:spcBef>
          <a:spcPts val="1176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55320" indent="-255320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591268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927215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263163" indent="-255320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612548" indent="-255320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988809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324757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633829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1pPr>
      <a:lvl2pPr marL="671895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2pPr>
      <a:lvl3pPr marL="1343790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015685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4pPr>
      <a:lvl5pPr marL="2687579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5pPr>
      <a:lvl6pPr marL="3359475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4031369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703264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375158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4294967295"/>
          </p:nvPr>
        </p:nvSpPr>
        <p:spPr>
          <a:xfrm>
            <a:off x="785589" y="419728"/>
            <a:ext cx="11522226" cy="4992162"/>
          </a:xfrm>
        </p:spPr>
        <p:txBody>
          <a:bodyPr>
            <a:normAutofit/>
          </a:bodyPr>
          <a:lstStyle/>
          <a:p>
            <a:pPr marL="0" indent="0" algn="just"/>
            <a:endParaRPr lang="ru-RU" sz="3200" b="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0" indent="0"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Исполнение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поручений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Губернатора</a:t>
            </a:r>
          </a:p>
          <a:p>
            <a:pPr marL="0" indent="0"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Новосибирской области 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(качество подготовки информации по исполнению поручений Губернатора Новосибирской области и порядок ее направления; обзор недоработок, выявленных  в  нормативных правовых актах в сфере контроля, в органах местного самоуправления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5670" y="5724053"/>
            <a:ext cx="7896409" cy="112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Семахина Надежда Ивановна – заместитель начальника отдела </a:t>
            </a:r>
            <a:r>
              <a:rPr lang="ru-RU" dirty="0"/>
              <a:t>контрольно-аналитической работы департамента контроля и документационного обеспечения администрации Губернатора Новосибирской области и Правительства Новосибирской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216306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4294967295"/>
          </p:nvPr>
        </p:nvSpPr>
        <p:spPr>
          <a:xfrm>
            <a:off x="785589" y="419728"/>
            <a:ext cx="11522226" cy="4992162"/>
          </a:xfrm>
        </p:spPr>
        <p:txBody>
          <a:bodyPr>
            <a:normAutofit/>
          </a:bodyPr>
          <a:lstStyle/>
          <a:p>
            <a:pPr marL="0" indent="0" algn="just"/>
            <a:endParaRPr lang="ru-RU" sz="3200" b="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0" indent="0"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Исполнение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поручений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Губернатора</a:t>
            </a:r>
          </a:p>
          <a:p>
            <a:pPr marL="0" indent="0"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Новосибирской области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(качество подготовки информации по исполнению поручений Губернатора Новосибирской области и порядок ее направления; обзор недоработок, выявленных  в  нормативных правовых актах в сфере контроля, в органах местного самоуправления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5670" y="5724053"/>
            <a:ext cx="7896409" cy="112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+mn-cs"/>
              </a:rPr>
              <a:t>Семахина Надежда Ивановна – заместитель начальника отдела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+mn-cs"/>
              </a:rPr>
              <a:t>контрольно-аналитической работы департамента контроля и документационного обеспечения администрации Губернатора Новосибирской области и Правительства Новосибирской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211812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accent1">
                <a:alpha val="42000"/>
                <a:lumMod val="0"/>
                <a:lumOff val="100000"/>
              </a:schemeClr>
            </a:gs>
            <a:gs pos="3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75689" y="0"/>
            <a:ext cx="12384401" cy="1263551"/>
          </a:xfrm>
        </p:spPr>
        <p:txBody>
          <a:bodyPr/>
          <a:lstStyle/>
          <a:p>
            <a:pPr algn="ctr">
              <a:lnSpc>
                <a:spcPct val="107000"/>
              </a:lnSpc>
            </a:pPr>
            <a:r>
              <a:rPr lang="ru-RU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Контролю подлежит исполнение поручений, данных </a:t>
            </a: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Губернатором Новосибирской области:</a:t>
            </a:r>
            <a:b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9435" y="1691605"/>
            <a:ext cx="12576907" cy="47025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во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исполнение правовых актов, перечней поручений Правительства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РФ,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протоколов заседаний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Правительства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РФ;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на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заседаниях Правительства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НСО,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аппаратных совещаниях, встречах с населением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региона;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во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исполнение входящих документов, содержащих сроки и указания по их исполнению и требующих ответа;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содержащихся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правовых актах Губернатора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области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Правительства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НСО,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предусматривающих задания исполнительным органам государственной власти, структурным подразделениям администрации, органам местного самоуправления с указанием сроков исполнения.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58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63303" y="323453"/>
            <a:ext cx="11616376" cy="1368152"/>
          </a:xfrm>
        </p:spPr>
        <p:txBody>
          <a:bodyPr/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Примеры оформления перечней поручений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7741" y="4931874"/>
            <a:ext cx="18473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351" y="1475582"/>
            <a:ext cx="4464495" cy="5434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951" y="1475583"/>
            <a:ext cx="4320480" cy="54005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808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7710" y="-1020319"/>
            <a:ext cx="11040357" cy="661727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нормативные правовые акты в сфере контроля исполнения </a:t>
            </a:r>
            <a:br>
              <a:rPr lang="ru-RU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поручений Губернатора НСО</a:t>
            </a:r>
            <a:r>
              <a:rPr lang="ru-RU" sz="2666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/>
            </a:r>
            <a:br>
              <a:rPr lang="ru-RU" sz="2666" dirty="0" smtClean="0">
                <a:latin typeface="Comic Sans MS" panose="030F0702030302020204" pitchFamily="66" charset="0"/>
                <a:ea typeface="Calibri" panose="020F0502020204030204" pitchFamily="34" charset="0"/>
              </a:rPr>
            </a:br>
            <a:endParaRPr lang="ru-RU" sz="2666" cap="none" dirty="0"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5231" y="4067869"/>
            <a:ext cx="12313368" cy="16953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Постановление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Губернатора Новосибирской области от 31.01.2013 № 22«О регламенте подготовки и проведения «Часа контроля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». </a:t>
            </a:r>
          </a:p>
          <a:p>
            <a:pPr algn="ctr"/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5231" y="1547589"/>
            <a:ext cx="12169352" cy="22392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Постановление Губернатора Новосибирской области от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26.09.2016 №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199</a:t>
            </a:r>
          </a:p>
          <a:p>
            <a:pPr algn="ctr"/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«О контроле исполнения поручений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» ,  которым утверждены:</a:t>
            </a:r>
          </a:p>
          <a:p>
            <a:pPr algn="ctr"/>
            <a:endParaRPr lang="ru-RU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1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 ПОЛОЖЕНИЕ О КОНТРОЛЕ ИСПОЛНЕНИЯ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ПОРУЧЕНИЙ.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2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ПОЛОЖЕНИЕ О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ПРОВЕДЕНИИ ПРОВЕРОК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ОРГАНИЗАЦИИ КОНТРОЛЯ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ИСПОЛНЕНИЯ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ПОРУЧЕНИЙ.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3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ПОРЯДОК ПОДГОТОВКИ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И УТВЕРЖДЕНИЯ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ПОРУЧЕНИЙ (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ПЕРЕЧНЯ ПОРУЧЕНИЙ) ГУБЕРНАТОРА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НОВОСИБИРСКОЙ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ОБЛАСТИ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, ПРЕДСТАВЛЕНИЯ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ИНФОРМАЦИИ ОБ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ИСПОЛНЕНИИ.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3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75271" y="323453"/>
            <a:ext cx="11904408" cy="929167"/>
          </a:xfrm>
        </p:spPr>
        <p:txBody>
          <a:bodyPr/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Определение ответственного исполнителя и исполнителя </a:t>
            </a:r>
            <a:b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smtClean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000" b="1" smtClean="0">
                <a:latin typeface="Arial" panose="020B0604020202020204" pitchFamily="34" charset="0"/>
                <a:cs typeface="Arial" panose="020B0604020202020204" pitchFamily="34" charset="0"/>
              </a:rPr>
              <a:t>поручениям </a:t>
            </a:r>
            <a:r>
              <a:rPr lang="ru-RU" sz="2000" b="1" smtClean="0">
                <a:latin typeface="Arial" panose="020B0604020202020204" pitchFamily="34" charset="0"/>
                <a:cs typeface="Arial" panose="020B0604020202020204" pitchFamily="34" charset="0"/>
              </a:rPr>
              <a:t>Губернатора НСО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7741" y="4931874"/>
            <a:ext cx="18473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+mn-cs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814" y="1519262"/>
            <a:ext cx="5018857" cy="59046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886833" y="5877555"/>
            <a:ext cx="98640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795176" y="5724053"/>
            <a:ext cx="1008112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731431" y="3299531"/>
            <a:ext cx="1058416" cy="1485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731431" y="3967536"/>
            <a:ext cx="1058416" cy="17234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304063" y="3931496"/>
            <a:ext cx="1584176" cy="504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072585" y="2495568"/>
            <a:ext cx="4335934" cy="335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/>
              <a:t>Глава МО – ответственный исполнитель</a:t>
            </a:r>
            <a:endParaRPr lang="ru-RU" sz="1700" dirty="0"/>
          </a:p>
        </p:txBody>
      </p:sp>
      <p:sp>
        <p:nvSpPr>
          <p:cNvPr id="15" name="TextBox 14"/>
          <p:cNvSpPr txBox="1"/>
          <p:nvPr/>
        </p:nvSpPr>
        <p:spPr>
          <a:xfrm>
            <a:off x="8066335" y="3165587"/>
            <a:ext cx="4414192" cy="335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 smtClean="0"/>
              <a:t>ОИОГВ - соисполнитель</a:t>
            </a:r>
            <a:endParaRPr lang="ru-RU" sz="17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066335" y="2433606"/>
            <a:ext cx="4558208" cy="411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066335" y="3106637"/>
            <a:ext cx="4558208" cy="4089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066335" y="3731579"/>
            <a:ext cx="4558208" cy="40829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066335" y="4355901"/>
            <a:ext cx="455820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176671" y="5724053"/>
            <a:ext cx="4447872" cy="3695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8176671" y="6300117"/>
            <a:ext cx="444787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8124612" y="3739291"/>
            <a:ext cx="4536504" cy="335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 smtClean="0"/>
              <a:t>ОИОГВ – </a:t>
            </a:r>
            <a:r>
              <a:rPr lang="ru-RU" sz="1700" dirty="0" smtClean="0"/>
              <a:t>ответственный </a:t>
            </a:r>
            <a:r>
              <a:rPr lang="ru-RU" sz="1700" dirty="0" smtClean="0"/>
              <a:t>исполнитель</a:t>
            </a:r>
            <a:endParaRPr lang="ru-RU" sz="1700" dirty="0"/>
          </a:p>
        </p:txBody>
      </p:sp>
      <p:sp>
        <p:nvSpPr>
          <p:cNvPr id="24" name="TextBox 23"/>
          <p:cNvSpPr txBox="1"/>
          <p:nvPr/>
        </p:nvSpPr>
        <p:spPr>
          <a:xfrm>
            <a:off x="8039262" y="4406720"/>
            <a:ext cx="4536504" cy="335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/>
              <a:t>Глава МО – соисполнитель поручения</a:t>
            </a:r>
            <a:endParaRPr lang="ru-RU" sz="1700" dirty="0"/>
          </a:p>
        </p:txBody>
      </p:sp>
      <p:sp>
        <p:nvSpPr>
          <p:cNvPr id="25" name="TextBox 24"/>
          <p:cNvSpPr txBox="1"/>
          <p:nvPr/>
        </p:nvSpPr>
        <p:spPr>
          <a:xfrm>
            <a:off x="8210738" y="5747286"/>
            <a:ext cx="4484445" cy="335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 smtClean="0"/>
              <a:t>ОИОГВ – ответственный исполнитель</a:t>
            </a:r>
            <a:endParaRPr lang="ru-RU" sz="1700" dirty="0"/>
          </a:p>
        </p:txBody>
      </p:sp>
      <p:sp>
        <p:nvSpPr>
          <p:cNvPr id="26" name="TextBox 25"/>
          <p:cNvSpPr txBox="1"/>
          <p:nvPr/>
        </p:nvSpPr>
        <p:spPr>
          <a:xfrm>
            <a:off x="8134502" y="6300611"/>
            <a:ext cx="4346025" cy="335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 smtClean="0"/>
              <a:t>Запрос в МО (исполнитель)</a:t>
            </a:r>
            <a:endParaRPr lang="ru-RU" sz="1700" dirty="0"/>
          </a:p>
        </p:txBody>
      </p:sp>
      <p:cxnSp>
        <p:nvCxnSpPr>
          <p:cNvPr id="28" name="Прямая со стрелкой 27"/>
          <p:cNvCxnSpPr>
            <a:stCxn id="17" idx="1"/>
          </p:cNvCxnSpPr>
          <p:nvPr/>
        </p:nvCxnSpPr>
        <p:spPr>
          <a:xfrm flipH="1">
            <a:off x="7655991" y="2639571"/>
            <a:ext cx="410344" cy="6599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6795176" y="3448124"/>
            <a:ext cx="994671" cy="15350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 стрелкой 36"/>
          <p:cNvCxnSpPr>
            <a:endCxn id="33" idx="6"/>
          </p:cNvCxnSpPr>
          <p:nvPr/>
        </p:nvCxnSpPr>
        <p:spPr>
          <a:xfrm flipH="1">
            <a:off x="7789847" y="3340571"/>
            <a:ext cx="276488" cy="184304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7789847" y="3830455"/>
            <a:ext cx="276489" cy="13708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Овал 40"/>
          <p:cNvSpPr/>
          <p:nvPr/>
        </p:nvSpPr>
        <p:spPr>
          <a:xfrm>
            <a:off x="6731431" y="4196365"/>
            <a:ext cx="1058416" cy="1973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 стрелкой 44"/>
          <p:cNvCxnSpPr>
            <a:endCxn id="41" idx="6"/>
          </p:cNvCxnSpPr>
          <p:nvPr/>
        </p:nvCxnSpPr>
        <p:spPr>
          <a:xfrm flipH="1" flipV="1">
            <a:off x="7789847" y="4295040"/>
            <a:ext cx="276488" cy="1405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7727365" y="5747286"/>
            <a:ext cx="449306" cy="4877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endCxn id="26" idx="1"/>
          </p:cNvCxnSpPr>
          <p:nvPr/>
        </p:nvCxnSpPr>
        <p:spPr>
          <a:xfrm>
            <a:off x="7727365" y="6093579"/>
            <a:ext cx="407137" cy="3748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2661116" y="2670552"/>
            <a:ext cx="683507" cy="86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64" name="TextBox 63"/>
          <p:cNvSpPr txBox="1"/>
          <p:nvPr/>
        </p:nvSpPr>
        <p:spPr>
          <a:xfrm>
            <a:off x="12624543" y="3814350"/>
            <a:ext cx="683507" cy="86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65" name="TextBox 64"/>
          <p:cNvSpPr txBox="1"/>
          <p:nvPr/>
        </p:nvSpPr>
        <p:spPr>
          <a:xfrm>
            <a:off x="12661116" y="5771673"/>
            <a:ext cx="646934" cy="86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3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89582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accent1">
                <a:alpha val="42000"/>
                <a:lumMod val="0"/>
                <a:lumOff val="100000"/>
              </a:schemeClr>
            </a:gs>
            <a:gs pos="3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75689" y="0"/>
            <a:ext cx="12384401" cy="1263551"/>
          </a:xfrm>
        </p:spPr>
        <p:txBody>
          <a:bodyPr/>
          <a:lstStyle/>
          <a:p>
            <a:pPr algn="ctr">
              <a:lnSpc>
                <a:spcPct val="107000"/>
              </a:lnSpc>
            </a:pPr>
            <a:r>
              <a:rPr lang="ru-RU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Ответственный </a:t>
            </a: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исполнитель: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9435" y="1691605"/>
            <a:ext cx="12576907" cy="45005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1) организует и координирует работу по исполнению поручения;</a:t>
            </a:r>
          </a:p>
          <a:p>
            <a:pPr indent="342900" algn="just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2) определяет  сроки и порядок исполнения поручения;</a:t>
            </a:r>
          </a:p>
          <a:p>
            <a:pPr indent="342900" algn="just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3) проводит согласительные совещания, создает рабочие группы;</a:t>
            </a:r>
          </a:p>
          <a:p>
            <a:pPr indent="342900" algn="just"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4)представляет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информацию об исполнении поручения и несет ответственность за его исполнение;</a:t>
            </a:r>
          </a:p>
          <a:p>
            <a:pPr indent="342900" algn="just"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5) вносит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Губернатору Новосибирской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области в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течение трех рабочих дней с даты внесения поручения в СЭДД, а по срочным и оперативным поручениям -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незамедлительно,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мотивированное предложение о необходимости замены ответственного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исполнителя, о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продлении срока исполнения поручения при невозможности исполнения поручения в установленный срок, о корректировке срока исполнения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поручения  (в </a:t>
            </a:r>
            <a:r>
              <a:rPr lang="ru-RU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т.ч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рамках периодического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контроля)</a:t>
            </a:r>
            <a:endParaRPr lang="ru-RU" sz="2666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40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accent1">
                <a:alpha val="42000"/>
                <a:lumMod val="0"/>
                <a:lumOff val="100000"/>
              </a:schemeClr>
            </a:gs>
            <a:gs pos="3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07000"/>
              </a:lnSpc>
            </a:pPr>
            <a:r>
              <a:rPr lang="ru-RU" sz="2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Соисполнитель/ исполнитель (по запросам ОИОГВ):</a:t>
            </a:r>
            <a:endParaRPr lang="ru-RU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8232" y="2123653"/>
            <a:ext cx="12576907" cy="39074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indent="342900" algn="just">
              <a:spcAft>
                <a:spcPts val="0"/>
              </a:spcAft>
            </a:pPr>
            <a:r>
              <a:rPr lang="ru-RU" sz="2666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проводит мероприятия по исполнению поручения в сроки и порядке, определенные ответственным исполнителем;</a:t>
            </a:r>
          </a:p>
          <a:p>
            <a:pPr lvl="0" indent="342900" algn="just">
              <a:spcAft>
                <a:spcPts val="0"/>
              </a:spcAft>
            </a:pPr>
            <a:r>
              <a:rPr lang="ru-RU" sz="2666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инициирует при необходимости согласительные совещания, создание ответственным исполнителем рабочих групп;</a:t>
            </a:r>
          </a:p>
          <a:p>
            <a:pPr lvl="0" indent="342900" algn="just">
              <a:spcAft>
                <a:spcPts val="0"/>
              </a:spcAft>
            </a:pPr>
            <a:r>
              <a:rPr lang="ru-RU" sz="2666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информирует ответственного исполнителя о ходе исполнения поручения;</a:t>
            </a:r>
          </a:p>
          <a:p>
            <a:pPr lvl="0" indent="342900" algn="just">
              <a:spcAft>
                <a:spcPts val="0"/>
              </a:spcAft>
            </a:pPr>
            <a:r>
              <a:rPr lang="ru-RU" sz="2666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вносит ответственному исполнителю предложение о порядке исполнения поручения;</a:t>
            </a:r>
          </a:p>
          <a:p>
            <a:pPr lvl="0" indent="342900" algn="just">
              <a:spcAft>
                <a:spcPts val="0"/>
              </a:spcAft>
            </a:pPr>
            <a:r>
              <a:rPr lang="ru-RU" sz="2666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5) представляет информацию об исполнении поручения ответственному исполнителю на согласование и несет ответственность за ее достоверность и полноту.</a:t>
            </a:r>
          </a:p>
        </p:txBody>
      </p:sp>
    </p:spTree>
    <p:extLst>
      <p:ext uri="{BB962C8B-B14F-4D97-AF65-F5344CB8AC3E}">
        <p14:creationId xmlns:p14="http://schemas.microsoft.com/office/powerpoint/2010/main" val="386052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7279" y="683493"/>
            <a:ext cx="11822240" cy="806302"/>
          </a:xfrm>
        </p:spPr>
        <p:txBody>
          <a:bodyPr/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Информация об исполнении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поручения / 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ходе исполнения поручения должна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содержать: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4261953813"/>
              </p:ext>
            </p:extLst>
          </p:nvPr>
        </p:nvGraphicFramePr>
        <p:xfrm>
          <a:off x="2255390" y="1619597"/>
          <a:ext cx="10036141" cy="4277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2991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257" y="135310"/>
            <a:ext cx="12231233" cy="840890"/>
          </a:xfrm>
        </p:spPr>
        <p:txBody>
          <a:bodyPr/>
          <a:lstStyle/>
          <a:p>
            <a:pPr algn="ctr">
              <a:lnSpc>
                <a:spcPct val="107000"/>
              </a:lnSpc>
            </a:pP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порядок информирования об </a:t>
            </a:r>
            <a:r>
              <a:rPr lang="ru-RU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исполнении поручений Губернатора НСО</a:t>
            </a:r>
            <a:endParaRPr lang="ru-RU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87239" y="1048075"/>
            <a:ext cx="3816424" cy="17338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Орган местного самоуправления –</a:t>
            </a:r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ответственный исполнитель </a:t>
            </a:r>
            <a:endParaRPr lang="ru-RU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01271" y="994837"/>
            <a:ext cx="3960440" cy="178710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Орган </a:t>
            </a:r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местного самоуправления </a:t>
            </a:r>
            <a:r>
              <a:rPr lang="ru-RU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соисполнитель / исполнитель</a:t>
            </a:r>
            <a:endParaRPr lang="ru-RU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024143" y="3318408"/>
            <a:ext cx="3672408" cy="154154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Информация направляется ответственному исполнителю, ОИОГВ</a:t>
            </a: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376420" y="3274867"/>
            <a:ext cx="3096344" cy="143299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33" dirty="0" smtClean="0">
                <a:latin typeface="Calibri" panose="020F0502020204030204" pitchFamily="34" charset="0"/>
                <a:cs typeface="Calibri" panose="020F0502020204030204" pitchFamily="34" charset="0"/>
              </a:rPr>
              <a:t>Информация об исполнении поручения</a:t>
            </a:r>
            <a:endParaRPr lang="ru-RU" sz="213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Стрелка вниз 35"/>
          <p:cNvSpPr/>
          <p:nvPr/>
        </p:nvSpPr>
        <p:spPr>
          <a:xfrm>
            <a:off x="2456640" y="2945339"/>
            <a:ext cx="690648" cy="3742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>
            <a:off x="10471781" y="2852852"/>
            <a:ext cx="777131" cy="373067"/>
          </a:xfrm>
          <a:prstGeom prst="downArrow">
            <a:avLst>
              <a:gd name="adj1" fmla="val 50000"/>
              <a:gd name="adj2" fmla="val 425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9093910" y="5628085"/>
            <a:ext cx="3784336" cy="1805189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endParaRPr lang="ru-RU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Адресаты в СЭДД -</a:t>
            </a:r>
            <a:r>
              <a:rPr lang="ru-RU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ответственные исполнители, </a:t>
            </a: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ОИОГВ</a:t>
            </a:r>
            <a:endParaRPr lang="ru-RU" sz="2666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666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666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87240" y="3337156"/>
            <a:ext cx="3816424" cy="15228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Информация направляется в адрес Губернатора Новосибирской области</a:t>
            </a:r>
          </a:p>
          <a:p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97030" y="5558572"/>
            <a:ext cx="4196842" cy="1944217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Адресат  в СЭДД -  руководитель департамента контроля</a:t>
            </a: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640" y="4985566"/>
            <a:ext cx="806863" cy="5896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7063" y="4954891"/>
            <a:ext cx="787135" cy="642341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2495300">
            <a:off x="8409304" y="4924275"/>
            <a:ext cx="98935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8777580" flipH="1">
            <a:off x="4602675" y="4945545"/>
            <a:ext cx="864096" cy="4929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7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6306</TotalTime>
  <Words>716</Words>
  <Application>Microsoft Office PowerPoint</Application>
  <PresentationFormat>Произвольный</PresentationFormat>
  <Paragraphs>84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Arial Unicode MS</vt:lpstr>
      <vt:lpstr>Microsoft YaHei</vt:lpstr>
      <vt:lpstr>Arial</vt:lpstr>
      <vt:lpstr>Calibri</vt:lpstr>
      <vt:lpstr>Comic Sans MS</vt:lpstr>
      <vt:lpstr>Franklin Gothic Book</vt:lpstr>
      <vt:lpstr>Franklin Gothic Medium</vt:lpstr>
      <vt:lpstr>Times New Roman</vt:lpstr>
      <vt:lpstr>Tunga</vt:lpstr>
      <vt:lpstr>Wingdings</vt:lpstr>
      <vt:lpstr>Углы</vt:lpstr>
      <vt:lpstr>           </vt:lpstr>
      <vt:lpstr> Контролю подлежит исполнение поручений, данных Губернатором Новосибирской области: </vt:lpstr>
      <vt:lpstr>Примеры оформления перечней поручений</vt:lpstr>
      <vt:lpstr>       нормативные правовые акты в сфере контроля исполнения  поручений Губернатора НСО </vt:lpstr>
      <vt:lpstr>Определение ответственного исполнителя и исполнителя  по поручениям Губернатора НСО</vt:lpstr>
      <vt:lpstr>Ответственный исполнитель:</vt:lpstr>
      <vt:lpstr> Соисполнитель/ исполнитель (по запросам ОИОГВ):</vt:lpstr>
      <vt:lpstr>Информация об исполнении поручения / о ходе исполнения поручения должна содержать:</vt:lpstr>
      <vt:lpstr>порядок информирования об исполнении поручений Губернатора НСО</vt:lpstr>
      <vt:lpstr> 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инфографику и визуализацию данных</dc:title>
  <dc:creator>Пользователь</dc:creator>
  <cp:lastModifiedBy>Подольская Ольга Владимировна</cp:lastModifiedBy>
  <cp:revision>249</cp:revision>
  <cp:lastPrinted>2021-06-10T02:42:37Z</cp:lastPrinted>
  <dcterms:created xsi:type="dcterms:W3CDTF">2011-10-27T23:46:51Z</dcterms:created>
  <dcterms:modified xsi:type="dcterms:W3CDTF">2021-11-11T04:33:55Z</dcterms:modified>
</cp:coreProperties>
</file>